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0" r:id="rId1"/>
  </p:sldMasterIdLst>
  <p:notesMasterIdLst>
    <p:notesMasterId r:id="rId23"/>
  </p:notesMasterIdLst>
  <p:handoutMasterIdLst>
    <p:handoutMasterId r:id="rId24"/>
  </p:handoutMasterIdLst>
  <p:sldIdLst>
    <p:sldId id="1285" r:id="rId2"/>
    <p:sldId id="1367" r:id="rId3"/>
    <p:sldId id="1368" r:id="rId4"/>
    <p:sldId id="1346" r:id="rId5"/>
    <p:sldId id="1369" r:id="rId6"/>
    <p:sldId id="1347" r:id="rId7"/>
    <p:sldId id="1358" r:id="rId8"/>
    <p:sldId id="1362" r:id="rId9"/>
    <p:sldId id="1350" r:id="rId10"/>
    <p:sldId id="1364" r:id="rId11"/>
    <p:sldId id="1314" r:id="rId12"/>
    <p:sldId id="1363" r:id="rId13"/>
    <p:sldId id="1351" r:id="rId14"/>
    <p:sldId id="1370" r:id="rId15"/>
    <p:sldId id="1359" r:id="rId16"/>
    <p:sldId id="1372" r:id="rId17"/>
    <p:sldId id="1366" r:id="rId18"/>
    <p:sldId id="1320" r:id="rId19"/>
    <p:sldId id="1373" r:id="rId20"/>
    <p:sldId id="1374" r:id="rId21"/>
    <p:sldId id="1375" r:id="rId22"/>
  </p:sldIdLst>
  <p:sldSz cx="9906000" cy="6858000" type="A4"/>
  <p:notesSz cx="6670675" cy="99298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BEBEB"/>
    <a:srgbClr val="0000FF"/>
    <a:srgbClr val="389220"/>
    <a:srgbClr val="0070C0"/>
    <a:srgbClr val="C0C0C0"/>
    <a:srgbClr val="00CCFF"/>
    <a:srgbClr val="21A0FF"/>
    <a:srgbClr val="C00000"/>
    <a:srgbClr val="D10F1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35" autoAdjust="0"/>
    <p:restoredTop sz="81594" autoAdjust="0"/>
  </p:normalViewPr>
  <p:slideViewPr>
    <p:cSldViewPr showGuides="1">
      <p:cViewPr>
        <p:scale>
          <a:sx n="87" d="100"/>
          <a:sy n="87" d="100"/>
        </p:scale>
        <p:origin x="-1044" y="-96"/>
      </p:cViewPr>
      <p:guideLst>
        <p:guide orient="horz" pos="300"/>
        <p:guide orient="horz" pos="4065"/>
        <p:guide orient="horz" pos="3884"/>
        <p:guide orient="horz" pos="2160"/>
        <p:guide orient="horz" pos="3249"/>
        <p:guide orient="horz" pos="1117"/>
        <p:guide orient="horz" pos="1661"/>
        <p:guide pos="3120"/>
        <p:guide pos="172"/>
        <p:guide pos="6068"/>
        <p:guide pos="5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8" d="100"/>
        <a:sy n="148" d="100"/>
      </p:scale>
      <p:origin x="0" y="2046"/>
    </p:cViewPr>
  </p:sorterViewPr>
  <p:notesViewPr>
    <p:cSldViewPr showGuides="1">
      <p:cViewPr varScale="1">
        <p:scale>
          <a:sx n="56" d="100"/>
          <a:sy n="56" d="100"/>
        </p:scale>
        <p:origin x="-3510" y="-84"/>
      </p:cViewPr>
      <p:guideLst>
        <p:guide orient="horz" pos="3128"/>
        <p:guide pos="210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825" cy="495952"/>
          </a:xfrm>
          <a:prstGeom prst="rect">
            <a:avLst/>
          </a:prstGeom>
        </p:spPr>
        <p:txBody>
          <a:bodyPr vert="horz" lIns="87645" tIns="43821" rIns="87645" bIns="438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5375" y="1"/>
            <a:ext cx="2893808" cy="495952"/>
          </a:xfrm>
          <a:prstGeom prst="rect">
            <a:avLst/>
          </a:prstGeom>
        </p:spPr>
        <p:txBody>
          <a:bodyPr vert="horz" lIns="87645" tIns="43821" rIns="87645" bIns="438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88C29B-3E99-4CC0-8EF5-0B8CC9F7693D}" type="datetimeFigureOut">
              <a:rPr lang="es-ES"/>
              <a:pPr>
                <a:defRPr/>
              </a:pPr>
              <a:t>12/06/2013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781"/>
            <a:ext cx="2890825" cy="497491"/>
          </a:xfrm>
          <a:prstGeom prst="rect">
            <a:avLst/>
          </a:prstGeom>
        </p:spPr>
        <p:txBody>
          <a:bodyPr vert="horz" lIns="87645" tIns="43821" rIns="87645" bIns="438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5375" y="9430781"/>
            <a:ext cx="2893808" cy="497491"/>
          </a:xfrm>
          <a:prstGeom prst="rect">
            <a:avLst/>
          </a:prstGeom>
        </p:spPr>
        <p:txBody>
          <a:bodyPr vert="horz" lIns="87645" tIns="43821" rIns="87645" bIns="438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0FFDAB-9739-4E4F-818E-9087B13D64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825" cy="495952"/>
          </a:xfrm>
          <a:prstGeom prst="rect">
            <a:avLst/>
          </a:prstGeom>
        </p:spPr>
        <p:txBody>
          <a:bodyPr vert="horz" lIns="87645" tIns="43821" rIns="87645" bIns="438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5375" y="1"/>
            <a:ext cx="2893808" cy="495952"/>
          </a:xfrm>
          <a:prstGeom prst="rect">
            <a:avLst/>
          </a:prstGeom>
        </p:spPr>
        <p:txBody>
          <a:bodyPr vert="horz" lIns="87645" tIns="43821" rIns="87645" bIns="438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DA348F-652F-4113-868A-406E8D22B86A}" type="datetimeFigureOut">
              <a:rPr lang="es-ES"/>
              <a:pPr>
                <a:defRPr/>
              </a:pPr>
              <a:t>12/06/2013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645" tIns="43821" rIns="87645" bIns="43821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770" y="4716161"/>
            <a:ext cx="5337137" cy="4468185"/>
          </a:xfrm>
          <a:prstGeom prst="rect">
            <a:avLst/>
          </a:prstGeom>
        </p:spPr>
        <p:txBody>
          <a:bodyPr vert="horz" lIns="87645" tIns="43821" rIns="87645" bIns="43821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781"/>
            <a:ext cx="2890825" cy="497491"/>
          </a:xfrm>
          <a:prstGeom prst="rect">
            <a:avLst/>
          </a:prstGeom>
        </p:spPr>
        <p:txBody>
          <a:bodyPr vert="horz" lIns="87645" tIns="43821" rIns="87645" bIns="438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5375" y="9430781"/>
            <a:ext cx="2893808" cy="497491"/>
          </a:xfrm>
          <a:prstGeom prst="rect">
            <a:avLst/>
          </a:prstGeom>
        </p:spPr>
        <p:txBody>
          <a:bodyPr vert="horz" lIns="87645" tIns="43821" rIns="87645" bIns="438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EBABD0-7C00-45EE-9A9E-D9EED6923C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 b="1" dirty="0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420A1E2-0B9A-4EAA-907A-12DD395B4DC8}" type="slidenum">
              <a:rPr lang="es-ES" smtClean="0"/>
              <a:pPr>
                <a:defRPr/>
              </a:pPr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 b="1" dirty="0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DF1C0BC-8191-4378-9693-FDB4680B760A}" type="slidenum">
              <a:rPr lang="es-ES" smtClean="0"/>
              <a:pPr>
                <a:defRPr/>
              </a:pPr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 b="1" dirty="0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DF1C0BC-8191-4378-9693-FDB4680B760A}" type="slidenum">
              <a:rPr lang="es-ES" smtClean="0"/>
              <a:pPr>
                <a:defRPr/>
              </a:pPr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 b="1" dirty="0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420A1E2-0B9A-4EAA-907A-12DD395B4DC8}" type="slidenum">
              <a:rPr lang="es-ES" smtClean="0"/>
              <a:pPr>
                <a:defRPr/>
              </a:pPr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ABD0-7C00-45EE-9A9E-D9EED6923C13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4ADD7-5620-489F-9414-7881B27242E4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4ADD7-5620-489F-9414-7881B27242E4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 b="1" dirty="0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420A1E2-0B9A-4EAA-907A-12DD395B4DC8}" type="slidenum">
              <a:rPr lang="es-ES" smtClean="0"/>
              <a:pPr>
                <a:defRPr/>
              </a:pPr>
              <a:t>15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4ADD7-5620-489F-9414-7881B27242E4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 descr="logo_apoy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75" y="1196975"/>
            <a:ext cx="119697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logo_apoy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9214" y="6215082"/>
            <a:ext cx="857455" cy="58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logo_sae.png"/>
          <p:cNvPicPr>
            <a:picLocks noChangeAspect="1"/>
          </p:cNvPicPr>
          <p:nvPr userDrawn="1"/>
        </p:nvPicPr>
        <p:blipFill>
          <a:blip r:embed="rId4" cstate="print"/>
          <a:srcRect b="22464"/>
          <a:stretch>
            <a:fillRect/>
          </a:stretch>
        </p:blipFill>
        <p:spPr bwMode="auto">
          <a:xfrm>
            <a:off x="8453462" y="214290"/>
            <a:ext cx="1177200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9300" y="6248400"/>
            <a:ext cx="206375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5C09C5-C5D4-47BA-ABC9-C8DBFE5B955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600200"/>
            <a:ext cx="8778875" cy="4060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9300" y="6248400"/>
            <a:ext cx="206375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2D0244-6A2D-4474-A859-BFCF3FFD294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logo_apoy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9215" y="6215082"/>
            <a:ext cx="857455" cy="58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logo_sae.png"/>
          <p:cNvPicPr>
            <a:picLocks noChangeAspect="1"/>
          </p:cNvPicPr>
          <p:nvPr userDrawn="1"/>
        </p:nvPicPr>
        <p:blipFill>
          <a:blip r:embed="rId4" cstate="print"/>
          <a:srcRect b="22464"/>
          <a:stretch>
            <a:fillRect/>
          </a:stretch>
        </p:blipFill>
        <p:spPr bwMode="auto">
          <a:xfrm>
            <a:off x="8453462" y="214290"/>
            <a:ext cx="1177200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4926253" y="6500813"/>
            <a:ext cx="442429" cy="24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algn="ctr" defTabSz="923925" eaLnBrk="0" hangingPunct="0">
              <a:lnSpc>
                <a:spcPct val="88000"/>
              </a:lnSpc>
              <a:defRPr/>
            </a:pPr>
            <a:fld id="{F5D7E6BF-B441-4EF4-ACD6-7FF2D8150DC0}" type="slidenum">
              <a:rPr lang="en-US" sz="1400" b="1" smtClean="0">
                <a:latin typeface="Arial" charset="0"/>
                <a:cs typeface="Tahoma" pitchFamily="34" charset="0"/>
              </a:rPr>
              <a:pPr algn="ctr" defTabSz="923925" eaLnBrk="0" hangingPunct="0">
                <a:lnSpc>
                  <a:spcPct val="88000"/>
                </a:lnSpc>
                <a:defRPr/>
              </a:pPr>
              <a:t>‹Nº›</a:t>
            </a:fld>
            <a:endParaRPr lang="en-US" sz="1400" b="1" dirty="0">
              <a:latin typeface="Arial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pe/url?sa=i&amp;rct=j&amp;q=&amp;esrc=s&amp;frm=1&amp;source=images&amp;cd=&amp;cad=rja&amp;docid=acDby4U-037lSM&amp;tbnid=OiEIlTwGoRiuqM:&amp;ved=0CAUQjRw&amp;url=http%3A%2F%2Fwww.navarra.es%2Fhome_es%2FActualidad%2FSala%2Bde%2Bprensa%2FNoticias%2F2006%2F01%2F19%2F1901in70.htm&amp;ei=aa24UbuMHfO14AOWhoDgBA&amp;bvm=bv.47810305,d.dmg&amp;psig=AFQjCNFLnkP19w3ytbiT2QeOJgSGrdkRFA&amp;ust=137114390963986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24240" y="2553018"/>
            <a:ext cx="5965835" cy="172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COMPETITIVIDAD </a:t>
            </a:r>
            <a:r>
              <a:rPr kumimoji="0" lang="es-MX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MINERA EN EL PERÚ</a:t>
            </a:r>
            <a:endParaRPr kumimoji="0" lang="es-MX" sz="4000" b="1" i="0" u="none" strike="noStrike" kern="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kern="0" baseline="0" dirty="0" smtClean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Junio 2013</a:t>
            </a: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s-P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es-P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s-P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es-P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s-P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es-P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s-P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es-P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s-P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es-P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endParaRPr kumimoji="0" lang="es-ES_tradnl" sz="36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23778" y="285728"/>
            <a:ext cx="7908947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b="1" dirty="0" smtClean="0">
                <a:solidFill>
                  <a:schemeClr val="bg1"/>
                </a:solidFill>
                <a:latin typeface="Tahoma" pitchFamily="34" charset="0"/>
              </a:rPr>
              <a:t>Disponibilidad de recursos</a:t>
            </a:r>
            <a:endParaRPr lang="es-E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rot="16200000" flipH="1">
            <a:off x="2488389" y="2678901"/>
            <a:ext cx="857256" cy="21431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16200000" flipH="1">
            <a:off x="3845711" y="3250405"/>
            <a:ext cx="428628" cy="21431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953000" y="3643314"/>
            <a:ext cx="357190" cy="14287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38" y="1229701"/>
            <a:ext cx="6892291" cy="484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23778" y="285728"/>
            <a:ext cx="7908947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b="1" dirty="0" smtClean="0">
                <a:solidFill>
                  <a:schemeClr val="bg1"/>
                </a:solidFill>
                <a:latin typeface="Tahoma" pitchFamily="34" charset="0"/>
              </a:rPr>
              <a:t>Menores tarifas eléctricas</a:t>
            </a:r>
            <a:endParaRPr lang="es-E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38" y="1214422"/>
            <a:ext cx="6651626" cy="504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23778" y="142852"/>
            <a:ext cx="7908947" cy="7100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b="1" dirty="0" smtClean="0">
                <a:solidFill>
                  <a:schemeClr val="bg1"/>
                </a:solidFill>
                <a:latin typeface="Tahoma" pitchFamily="34" charset="0"/>
              </a:rPr>
              <a:t>Menor costo de operación promedio de minas de cobre a nivel mundial</a:t>
            </a:r>
            <a:endParaRPr lang="es-E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52" y="1357298"/>
            <a:ext cx="5958841" cy="462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23778" y="142852"/>
            <a:ext cx="7908947" cy="7100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b="1" dirty="0" smtClean="0">
                <a:solidFill>
                  <a:schemeClr val="bg1"/>
                </a:solidFill>
                <a:latin typeface="Tahoma" pitchFamily="34" charset="0"/>
              </a:rPr>
              <a:t>Esfuerzos </a:t>
            </a:r>
            <a:r>
              <a:rPr lang="es-ES" sz="2000" b="1" dirty="0" smtClean="0">
                <a:solidFill>
                  <a:schemeClr val="bg1"/>
                </a:solidFill>
                <a:latin typeface="Tahoma" pitchFamily="34" charset="0"/>
              </a:rPr>
              <a:t>del </a:t>
            </a:r>
            <a:r>
              <a:rPr lang="es-ES" sz="2000" b="1" dirty="0" smtClean="0">
                <a:solidFill>
                  <a:schemeClr val="bg1"/>
                </a:solidFill>
                <a:latin typeface="Tahoma" pitchFamily="34" charset="0"/>
              </a:rPr>
              <a:t>Gobierno: eficiencia en la aprobación de permisos  </a:t>
            </a:r>
            <a:endParaRPr lang="es-E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6654" y="2017321"/>
            <a:ext cx="3214710" cy="142876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CuadroTexto"/>
          <p:cNvSpPr txBox="1"/>
          <p:nvPr/>
        </p:nvSpPr>
        <p:spPr>
          <a:xfrm>
            <a:off x="309530" y="2085795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APROBACIÓN DE ESTUDIOS DE IMPACTO AMBIENTAL </a:t>
            </a:r>
          </a:p>
          <a:p>
            <a:pPr algn="ctr"/>
            <a:r>
              <a:rPr lang="es-MX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(EIA)</a:t>
            </a:r>
            <a:endParaRPr lang="es-PE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90432" y="4286256"/>
            <a:ext cx="3214710" cy="158116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CuadroTexto"/>
          <p:cNvSpPr txBox="1"/>
          <p:nvPr/>
        </p:nvSpPr>
        <p:spPr>
          <a:xfrm>
            <a:off x="166654" y="4318650"/>
            <a:ext cx="3238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EMISIÓN DE CERTIFICADOS DE INEXISTENCIA DE RESTOS ARQUEOLÓGICOS </a:t>
            </a:r>
          </a:p>
          <a:p>
            <a:pPr algn="ctr"/>
            <a:r>
              <a:rPr lang="es-MX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(CIRA)</a:t>
            </a:r>
            <a:endParaRPr lang="es-PE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5216" y="1459088"/>
            <a:ext cx="1561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Eficiencia en:</a:t>
            </a:r>
            <a:endParaRPr lang="es-PE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13 Conector angular"/>
          <p:cNvCxnSpPr>
            <a:stCxn id="6" idx="3"/>
          </p:cNvCxnSpPr>
          <p:nvPr/>
        </p:nvCxnSpPr>
        <p:spPr>
          <a:xfrm>
            <a:off x="3381364" y="2731701"/>
            <a:ext cx="1071570" cy="941965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angular"/>
          <p:cNvCxnSpPr>
            <a:stCxn id="6" idx="3"/>
          </p:cNvCxnSpPr>
          <p:nvPr/>
        </p:nvCxnSpPr>
        <p:spPr>
          <a:xfrm flipV="1">
            <a:off x="3381364" y="1744840"/>
            <a:ext cx="1071570" cy="986861"/>
          </a:xfrm>
          <a:prstGeom prst="bentConnector3">
            <a:avLst>
              <a:gd name="adj1" fmla="val 50000"/>
            </a:avLst>
          </a:prstGeom>
          <a:ln w="22225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4452934" y="1387650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Términos de referencia para proyectos con características comunes</a:t>
            </a:r>
            <a:endParaRPr lang="es-PE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452934" y="2342603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se podrán hacer observaciones sobre procesos cerrados</a:t>
            </a:r>
            <a:endParaRPr lang="es-PE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452934" y="3374643"/>
            <a:ext cx="2571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Tiempo de evaluación: 100 días calendario</a:t>
            </a:r>
            <a:endParaRPr lang="es-PE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8" name="27 Conector recto de flecha"/>
          <p:cNvCxnSpPr>
            <a:stCxn id="8" idx="3"/>
          </p:cNvCxnSpPr>
          <p:nvPr/>
        </p:nvCxnSpPr>
        <p:spPr>
          <a:xfrm>
            <a:off x="3405142" y="5076836"/>
            <a:ext cx="976354" cy="4762"/>
          </a:xfrm>
          <a:prstGeom prst="straightConnector1">
            <a:avLst/>
          </a:prstGeom>
          <a:ln w="22225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4452934" y="4628274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Tiempo de emisión: 20 días calendario. Se aplica el silencio administrativo positivo</a:t>
            </a:r>
            <a:endParaRPr lang="es-PE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7167578" y="906220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Recomendaciones</a:t>
            </a:r>
            <a:endParaRPr lang="es-PE" sz="16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1" name="50 Conector recto de flecha"/>
          <p:cNvCxnSpPr/>
          <p:nvPr/>
        </p:nvCxnSpPr>
        <p:spPr>
          <a:xfrm>
            <a:off x="3381364" y="2744972"/>
            <a:ext cx="928694" cy="1588"/>
          </a:xfrm>
          <a:prstGeom prst="straightConnector1">
            <a:avLst/>
          </a:prstGeom>
          <a:ln w="22225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 rot="5400000">
            <a:off x="5631661" y="2709253"/>
            <a:ext cx="2786082" cy="0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 rot="5400000">
            <a:off x="6412718" y="5174468"/>
            <a:ext cx="1223970" cy="1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80 CuadroTexto"/>
          <p:cNvSpPr txBox="1"/>
          <p:nvPr/>
        </p:nvSpPr>
        <p:spPr>
          <a:xfrm>
            <a:off x="7096140" y="1355814"/>
            <a:ext cx="2738422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Términos de referencia </a:t>
            </a:r>
            <a:r>
              <a:rPr lang="es-MX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deberían </a:t>
            </a:r>
            <a:r>
              <a:rPr lang="es-MX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especificar el tipo de </a:t>
            </a:r>
            <a:r>
              <a:rPr lang="es-MX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EIA que aplica a la </a:t>
            </a:r>
            <a:r>
              <a:rPr lang="es-MX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empresa</a:t>
            </a:r>
            <a:endParaRPr lang="es-PE" sz="15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MX" sz="105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MX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Aplicar silencio administrativo positivo en todos los procesos</a:t>
            </a:r>
          </a:p>
          <a:p>
            <a:endParaRPr lang="es-MX" sz="1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MX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Ventanilla única para todos los permisos (PCM)</a:t>
            </a:r>
          </a:p>
          <a:p>
            <a:endParaRPr lang="es-MX" sz="15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3" name="82 CuadroTexto"/>
          <p:cNvSpPr txBox="1"/>
          <p:nvPr/>
        </p:nvSpPr>
        <p:spPr>
          <a:xfrm>
            <a:off x="7096140" y="4786322"/>
            <a:ext cx="26432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Incorporar el tiempo máximo para emitir observaciones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23778" y="285728"/>
            <a:ext cx="7908947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b="1" dirty="0" smtClean="0">
                <a:solidFill>
                  <a:schemeClr val="bg1"/>
                </a:solidFill>
                <a:latin typeface="Tahoma" pitchFamily="34" charset="0"/>
              </a:rPr>
              <a:t>Esfuerzos </a:t>
            </a:r>
            <a:r>
              <a:rPr lang="es-ES" sz="2000" b="1" dirty="0" smtClean="0">
                <a:solidFill>
                  <a:schemeClr val="bg1"/>
                </a:solidFill>
                <a:latin typeface="Tahoma" pitchFamily="34" charset="0"/>
              </a:rPr>
              <a:t>del </a:t>
            </a:r>
            <a:r>
              <a:rPr lang="es-ES" sz="2000" b="1" dirty="0" smtClean="0">
                <a:solidFill>
                  <a:schemeClr val="bg1"/>
                </a:solidFill>
                <a:latin typeface="Tahoma" pitchFamily="34" charset="0"/>
              </a:rPr>
              <a:t>Gobierno: el equipo de monitoreo </a:t>
            </a:r>
            <a:endParaRPr lang="es-E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8092" y="2063487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EQUIPO DE MONITOREO</a:t>
            </a:r>
            <a:endParaRPr lang="es-PE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8 Conector angular"/>
          <p:cNvCxnSpPr/>
          <p:nvPr/>
        </p:nvCxnSpPr>
        <p:spPr>
          <a:xfrm>
            <a:off x="2881298" y="3696679"/>
            <a:ext cx="1071570" cy="941965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angular"/>
          <p:cNvCxnSpPr/>
          <p:nvPr/>
        </p:nvCxnSpPr>
        <p:spPr>
          <a:xfrm flipV="1">
            <a:off x="2881298" y="2709818"/>
            <a:ext cx="1071570" cy="986861"/>
          </a:xfrm>
          <a:prstGeom prst="bentConnector3">
            <a:avLst>
              <a:gd name="adj1" fmla="val 50000"/>
            </a:avLst>
          </a:prstGeom>
          <a:ln w="22225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024306" y="2138314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Identificar las trabas que enfrentan proyectos de inversión claves</a:t>
            </a:r>
            <a:endParaRPr lang="es-PE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024306" y="351427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Proponer soluciones</a:t>
            </a:r>
            <a:endParaRPr lang="es-PE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024306" y="428145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Reportar a cinco ministros</a:t>
            </a:r>
            <a:endParaRPr lang="es-PE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2809860" y="3709950"/>
            <a:ext cx="1071570" cy="1588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5345909" y="3602793"/>
            <a:ext cx="2786082" cy="0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7024702" y="156681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Recomendaciones</a:t>
            </a:r>
            <a:endParaRPr lang="es-PE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52868" y="149537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Funciones</a:t>
            </a:r>
            <a:endParaRPr lang="es-PE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953264" y="2138314"/>
            <a:ext cx="2571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Especificar plazos para aplicación de soluciones</a:t>
            </a:r>
          </a:p>
          <a:p>
            <a:endParaRPr lang="es-MX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MX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Coordinación entre empresas y equipo de monitoreo</a:t>
            </a:r>
          </a:p>
          <a:p>
            <a:endParaRPr lang="es-MX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MX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Apoyo político al equipo</a:t>
            </a:r>
            <a:endParaRPr lang="es-PE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5842" name="Picture 2" descr="http://www.navarra.es/NR/rdonlyres/184272AD-319E-40EA-B98A-6D67EEC4877C/66709/1901in70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92" y="2781256"/>
            <a:ext cx="2803343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67250" y="6500813"/>
            <a:ext cx="785813" cy="35718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915422" y="2285992"/>
            <a:ext cx="8109544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s-MX" sz="4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Sin embargo, existen dificultades y riesgos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7"/>
          <p:cNvSpPr>
            <a:spLocks noChangeArrowheads="1"/>
          </p:cNvSpPr>
          <p:nvPr/>
        </p:nvSpPr>
        <p:spPr bwMode="auto">
          <a:xfrm>
            <a:off x="95216" y="285728"/>
            <a:ext cx="7908947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b="1" dirty="0" smtClean="0">
                <a:solidFill>
                  <a:schemeClr val="bg1"/>
                </a:solidFill>
                <a:latin typeface="Tahoma" pitchFamily="34" charset="0"/>
              </a:rPr>
              <a:t>Dos historias de conflictos sociales en los últimos diez años</a:t>
            </a:r>
            <a:endParaRPr lang="es-E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2" name="16 Grupo"/>
          <p:cNvGrpSpPr/>
          <p:nvPr/>
        </p:nvGrpSpPr>
        <p:grpSpPr>
          <a:xfrm>
            <a:off x="166654" y="1214422"/>
            <a:ext cx="4486537" cy="4714908"/>
            <a:chOff x="412109" y="1175720"/>
            <a:chExt cx="4141419" cy="4714908"/>
          </a:xfrm>
        </p:grpSpPr>
        <p:sp>
          <p:nvSpPr>
            <p:cNvPr id="4" name="61 CuadroTexto"/>
            <p:cNvSpPr txBox="1">
              <a:spLocks noChangeArrowheads="1"/>
            </p:cNvSpPr>
            <p:nvPr/>
          </p:nvSpPr>
          <p:spPr bwMode="auto">
            <a:xfrm>
              <a:off x="2064928" y="1717908"/>
              <a:ext cx="1220362" cy="28771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71570" tIns="35784" rIns="71570" bIns="35784">
              <a:spAutoFit/>
            </a:bodyPr>
            <a:lstStyle/>
            <a:p>
              <a:pPr algn="ctr"/>
              <a:r>
                <a:rPr lang="es-PE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Empresa</a:t>
              </a:r>
            </a:p>
          </p:txBody>
        </p:sp>
        <p:sp>
          <p:nvSpPr>
            <p:cNvPr id="5" name="61 CuadroTexto"/>
            <p:cNvSpPr txBox="1">
              <a:spLocks noChangeArrowheads="1"/>
            </p:cNvSpPr>
            <p:nvPr/>
          </p:nvSpPr>
          <p:spPr bwMode="auto">
            <a:xfrm>
              <a:off x="483547" y="1718230"/>
              <a:ext cx="1516684" cy="28771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71570" tIns="35784" rIns="71570" bIns="35784">
              <a:spAutoFit/>
            </a:bodyPr>
            <a:lstStyle/>
            <a:p>
              <a:pPr algn="ctr"/>
              <a:r>
                <a:rPr lang="es-PE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Proyecto</a:t>
              </a:r>
            </a:p>
          </p:txBody>
        </p:sp>
        <p:sp>
          <p:nvSpPr>
            <p:cNvPr id="6" name="61 CuadroTexto"/>
            <p:cNvSpPr txBox="1">
              <a:spLocks noChangeArrowheads="1"/>
            </p:cNvSpPr>
            <p:nvPr/>
          </p:nvSpPr>
          <p:spPr bwMode="auto">
            <a:xfrm>
              <a:off x="3352537" y="1717908"/>
              <a:ext cx="1200267" cy="28771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71570" tIns="35784" rIns="71570" bIns="35784">
              <a:spAutoFit/>
            </a:bodyPr>
            <a:lstStyle/>
            <a:p>
              <a:pPr algn="ctr"/>
              <a:r>
                <a:rPr lang="es-PE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Región</a:t>
              </a:r>
            </a:p>
          </p:txBody>
        </p:sp>
        <p:sp>
          <p:nvSpPr>
            <p:cNvPr id="7" name="6 CuadroTexto"/>
            <p:cNvSpPr txBox="1">
              <a:spLocks noChangeArrowheads="1"/>
            </p:cNvSpPr>
            <p:nvPr/>
          </p:nvSpPr>
          <p:spPr bwMode="auto">
            <a:xfrm>
              <a:off x="483548" y="2141563"/>
              <a:ext cx="1516684" cy="33962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71570" tIns="35784" rIns="71570" bIns="35784">
              <a:spAutoFit/>
            </a:bodyPr>
            <a:lstStyle/>
            <a:p>
              <a:pPr algn="ctr"/>
              <a:r>
                <a:rPr lang="es-MX" sz="1600" b="1" dirty="0" err="1" smtClean="0">
                  <a:latin typeface="Arial" pitchFamily="34" charset="0"/>
                  <a:cs typeface="Arial" pitchFamily="34" charset="0"/>
                </a:rPr>
                <a:t>Tambogrande</a:t>
              </a:r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Cerro </a:t>
              </a:r>
              <a:r>
                <a:rPr lang="es-MX" sz="1600" b="1" dirty="0" err="1" smtClean="0">
                  <a:latin typeface="Arial" pitchFamily="34" charset="0"/>
                  <a:cs typeface="Arial" pitchFamily="34" charset="0"/>
                </a:rPr>
                <a:t>Quilish</a:t>
              </a:r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Río Blanco</a:t>
              </a: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Tía María</a:t>
              </a: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Santa Ana</a:t>
              </a: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Minas Conga</a:t>
              </a:r>
              <a:endParaRPr lang="es-PE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61 CuadroTexto"/>
            <p:cNvSpPr txBox="1">
              <a:spLocks noChangeArrowheads="1"/>
            </p:cNvSpPr>
            <p:nvPr/>
          </p:nvSpPr>
          <p:spPr bwMode="auto">
            <a:xfrm>
              <a:off x="2059539" y="2141563"/>
              <a:ext cx="1226577" cy="33962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71570" tIns="35784" rIns="71570" bIns="35784">
              <a:spAutoFit/>
            </a:bodyPr>
            <a:lstStyle/>
            <a:p>
              <a:pPr algn="ctr"/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Manhattan</a:t>
              </a: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err="1" smtClean="0">
                  <a:latin typeface="Arial" pitchFamily="34" charset="0"/>
                  <a:cs typeface="Arial" pitchFamily="34" charset="0"/>
                </a:rPr>
                <a:t>Yanacocha</a:t>
              </a:r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err="1" smtClean="0">
                  <a:latin typeface="Arial" pitchFamily="34" charset="0"/>
                  <a:cs typeface="Arial" pitchFamily="34" charset="0"/>
                </a:rPr>
                <a:t>Zijin</a:t>
              </a:r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err="1" smtClean="0">
                  <a:latin typeface="Arial" pitchFamily="34" charset="0"/>
                  <a:cs typeface="Arial" pitchFamily="34" charset="0"/>
                </a:rPr>
                <a:t>Southern</a:t>
              </a:r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Bear Creek</a:t>
              </a: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err="1" smtClean="0">
                  <a:latin typeface="Arial" pitchFamily="34" charset="0"/>
                  <a:cs typeface="Arial" pitchFamily="34" charset="0"/>
                </a:rPr>
                <a:t>Yanacocha</a:t>
              </a:r>
              <a:endParaRPr lang="es-PE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61 CuadroTexto"/>
            <p:cNvSpPr txBox="1">
              <a:spLocks noChangeArrowheads="1"/>
            </p:cNvSpPr>
            <p:nvPr/>
          </p:nvSpPr>
          <p:spPr bwMode="auto">
            <a:xfrm>
              <a:off x="3347149" y="2141563"/>
              <a:ext cx="1206379" cy="33962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71570" tIns="35784" rIns="71570" bIns="35784">
              <a:spAutoFit/>
            </a:bodyPr>
            <a:lstStyle/>
            <a:p>
              <a:pPr algn="ctr"/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Piura</a:t>
              </a: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Cajamarca</a:t>
              </a: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Piura</a:t>
              </a: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Arequipa</a:t>
              </a: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Puno</a:t>
              </a:r>
            </a:p>
            <a:p>
              <a:pPr algn="ctr"/>
              <a:endParaRPr lang="es-MX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8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Cajamarca</a:t>
              </a:r>
              <a:endParaRPr lang="es-PE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61 CuadroTexto"/>
            <p:cNvSpPr txBox="1">
              <a:spLocks noChangeArrowheads="1"/>
            </p:cNvSpPr>
            <p:nvPr/>
          </p:nvSpPr>
          <p:spPr bwMode="auto">
            <a:xfrm>
              <a:off x="483548" y="5572140"/>
              <a:ext cx="2802567" cy="318488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71570" tIns="35784" rIns="71570" bIns="35784">
              <a:spAutoFit/>
            </a:bodyPr>
            <a:lstStyle/>
            <a:p>
              <a:pPr algn="ctr"/>
              <a:r>
                <a:rPr lang="es-MX" sz="1600" b="1" dirty="0" smtClean="0"/>
                <a:t>Inversión total (US$ Millones)</a:t>
              </a:r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61 CuadroTexto"/>
            <p:cNvSpPr txBox="1">
              <a:spLocks noChangeArrowheads="1"/>
            </p:cNvSpPr>
            <p:nvPr/>
          </p:nvSpPr>
          <p:spPr bwMode="auto">
            <a:xfrm>
              <a:off x="3347149" y="5572140"/>
              <a:ext cx="1206379" cy="318488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71570" tIns="35784" rIns="71570" bIns="35784">
              <a:spAutoFit/>
            </a:bodyPr>
            <a:lstStyle/>
            <a:p>
              <a:pPr algn="ctr"/>
              <a:r>
                <a:rPr lang="es-MX" sz="1600" b="1" dirty="0" smtClean="0"/>
                <a:t>8</a:t>
              </a:r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000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412109" y="1175720"/>
              <a:ext cx="4071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600" b="1" dirty="0" smtClean="0">
                  <a:latin typeface="Arial" pitchFamily="34" charset="0"/>
                  <a:cs typeface="Arial" pitchFamily="34" charset="0"/>
                </a:rPr>
                <a:t>PROYECTOS DETENIDOS</a:t>
              </a:r>
            </a:p>
          </p:txBody>
        </p:sp>
      </p:grpSp>
      <p:grpSp>
        <p:nvGrpSpPr>
          <p:cNvPr id="3" name="27 Grupo"/>
          <p:cNvGrpSpPr/>
          <p:nvPr/>
        </p:nvGrpSpPr>
        <p:grpSpPr>
          <a:xfrm>
            <a:off x="5099927" y="1142984"/>
            <a:ext cx="4553297" cy="4786346"/>
            <a:chOff x="483547" y="1357298"/>
            <a:chExt cx="4203043" cy="4786346"/>
          </a:xfrm>
        </p:grpSpPr>
        <p:sp>
          <p:nvSpPr>
            <p:cNvPr id="29" name="61 CuadroTexto"/>
            <p:cNvSpPr txBox="1">
              <a:spLocks noChangeArrowheads="1"/>
            </p:cNvSpPr>
            <p:nvPr/>
          </p:nvSpPr>
          <p:spPr bwMode="auto">
            <a:xfrm>
              <a:off x="2064927" y="1970924"/>
              <a:ext cx="1353325" cy="28771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71570" tIns="35784" rIns="71570" bIns="35784">
              <a:spAutoFit/>
            </a:bodyPr>
            <a:lstStyle/>
            <a:p>
              <a:pPr algn="ctr"/>
              <a:r>
                <a:rPr lang="es-PE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Empresa</a:t>
              </a:r>
            </a:p>
          </p:txBody>
        </p:sp>
        <p:sp>
          <p:nvSpPr>
            <p:cNvPr id="30" name="61 CuadroTexto"/>
            <p:cNvSpPr txBox="1">
              <a:spLocks noChangeArrowheads="1"/>
            </p:cNvSpPr>
            <p:nvPr/>
          </p:nvSpPr>
          <p:spPr bwMode="auto">
            <a:xfrm>
              <a:off x="483547" y="1971246"/>
              <a:ext cx="1516684" cy="28771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71570" tIns="35784" rIns="71570" bIns="35784">
              <a:spAutoFit/>
            </a:bodyPr>
            <a:lstStyle/>
            <a:p>
              <a:pPr algn="ctr"/>
              <a:r>
                <a:rPr lang="es-PE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Proyecto</a:t>
              </a:r>
            </a:p>
          </p:txBody>
        </p:sp>
        <p:sp>
          <p:nvSpPr>
            <p:cNvPr id="31" name="61 CuadroTexto"/>
            <p:cNvSpPr txBox="1">
              <a:spLocks noChangeArrowheads="1"/>
            </p:cNvSpPr>
            <p:nvPr/>
          </p:nvSpPr>
          <p:spPr bwMode="auto">
            <a:xfrm>
              <a:off x="3485599" y="1970924"/>
              <a:ext cx="1200267" cy="28771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71570" tIns="35784" rIns="71570" bIns="35784">
              <a:spAutoFit/>
            </a:bodyPr>
            <a:lstStyle/>
            <a:p>
              <a:pPr algn="ctr"/>
              <a:r>
                <a:rPr lang="es-PE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Región</a:t>
              </a:r>
            </a:p>
          </p:txBody>
        </p:sp>
        <p:sp>
          <p:nvSpPr>
            <p:cNvPr id="32" name="31 CuadroTexto"/>
            <p:cNvSpPr txBox="1">
              <a:spLocks noChangeArrowheads="1"/>
            </p:cNvSpPr>
            <p:nvPr/>
          </p:nvSpPr>
          <p:spPr bwMode="auto">
            <a:xfrm>
              <a:off x="483548" y="2394579"/>
              <a:ext cx="1516684" cy="33962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71570" tIns="35784" rIns="71570" bIns="35784">
              <a:spAutoFit/>
            </a:bodyPr>
            <a:lstStyle/>
            <a:p>
              <a:pPr algn="ctr"/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Cerro Lindo</a:t>
              </a:r>
            </a:p>
            <a:p>
              <a:pPr algn="ctr"/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Cerro Corona</a:t>
              </a:r>
            </a:p>
            <a:p>
              <a:pPr algn="ctr"/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err="1" smtClean="0">
                  <a:latin typeface="Arial" pitchFamily="34" charset="0"/>
                  <a:cs typeface="Arial" pitchFamily="34" charset="0"/>
                </a:rPr>
                <a:t>Antapaccay</a:t>
              </a:r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err="1" smtClean="0">
                  <a:latin typeface="Arial" pitchFamily="34" charset="0"/>
                  <a:cs typeface="Arial" pitchFamily="34" charset="0"/>
                </a:rPr>
                <a:t>Amp</a:t>
              </a:r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s-MX" sz="1600" b="1" dirty="0" err="1" smtClean="0">
                  <a:latin typeface="Arial" pitchFamily="34" charset="0"/>
                  <a:cs typeface="Arial" pitchFamily="34" charset="0"/>
                </a:rPr>
                <a:t>Antamina</a:t>
              </a:r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err="1" smtClean="0">
                  <a:latin typeface="Arial" pitchFamily="34" charset="0"/>
                  <a:cs typeface="Arial" pitchFamily="34" charset="0"/>
                </a:rPr>
                <a:t>Toromocho</a:t>
              </a:r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4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PE" sz="1600" b="1" dirty="0" smtClean="0">
                  <a:latin typeface="Arial" pitchFamily="34" charset="0"/>
                  <a:cs typeface="Arial" pitchFamily="34" charset="0"/>
                </a:rPr>
                <a:t>Las Bambas</a:t>
              </a:r>
            </a:p>
            <a:p>
              <a:pPr algn="ctr"/>
              <a:endParaRPr lang="es-PE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PE" sz="4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PE" sz="1600" b="1" dirty="0" smtClean="0">
                  <a:latin typeface="Arial" pitchFamily="34" charset="0"/>
                  <a:cs typeface="Arial" pitchFamily="34" charset="0"/>
                </a:rPr>
                <a:t>Constancia</a:t>
              </a:r>
            </a:p>
          </p:txBody>
        </p:sp>
        <p:sp>
          <p:nvSpPr>
            <p:cNvPr id="33" name="61 CuadroTexto"/>
            <p:cNvSpPr txBox="1">
              <a:spLocks noChangeArrowheads="1"/>
            </p:cNvSpPr>
            <p:nvPr/>
          </p:nvSpPr>
          <p:spPr bwMode="auto">
            <a:xfrm>
              <a:off x="2059539" y="2394579"/>
              <a:ext cx="1360217" cy="33962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71570" tIns="35784" rIns="71570" bIns="35784">
              <a:spAutoFit/>
            </a:bodyPr>
            <a:lstStyle/>
            <a:p>
              <a:pPr algn="ctr"/>
              <a:r>
                <a:rPr lang="es-MX" sz="1600" b="1" dirty="0" err="1" smtClean="0">
                  <a:latin typeface="Arial" pitchFamily="34" charset="0"/>
                  <a:cs typeface="Arial" pitchFamily="34" charset="0"/>
                </a:rPr>
                <a:t>Milpo</a:t>
              </a:r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err="1" smtClean="0">
                  <a:latin typeface="Arial" pitchFamily="34" charset="0"/>
                  <a:cs typeface="Arial" pitchFamily="34" charset="0"/>
                </a:rPr>
                <a:t>Gold</a:t>
              </a:r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1600" b="1" dirty="0" err="1" smtClean="0">
                  <a:latin typeface="Arial" pitchFamily="34" charset="0"/>
                  <a:cs typeface="Arial" pitchFamily="34" charset="0"/>
                </a:rPr>
                <a:t>Fields</a:t>
              </a:r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err="1" smtClean="0">
                  <a:latin typeface="Arial" pitchFamily="34" charset="0"/>
                  <a:cs typeface="Arial" pitchFamily="34" charset="0"/>
                </a:rPr>
                <a:t>Xstrata</a:t>
              </a:r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Antamina</a:t>
              </a:r>
            </a:p>
            <a:p>
              <a:pPr algn="ctr"/>
              <a:endParaRPr lang="es-MX" sz="16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err="1" smtClean="0">
                  <a:latin typeface="Arial" pitchFamily="34" charset="0"/>
                  <a:cs typeface="Arial" pitchFamily="34" charset="0"/>
                </a:rPr>
                <a:t>Chinalco</a:t>
              </a:r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4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err="1" smtClean="0">
                  <a:latin typeface="Arial" pitchFamily="34" charset="0"/>
                  <a:cs typeface="Arial" pitchFamily="34" charset="0"/>
                </a:rPr>
                <a:t>Xstrata</a:t>
              </a:r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4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err="1" smtClean="0">
                  <a:latin typeface="Arial" pitchFamily="34" charset="0"/>
                  <a:cs typeface="Arial" pitchFamily="34" charset="0"/>
                </a:rPr>
                <a:t>HudBay</a:t>
              </a:r>
              <a:endParaRPr lang="es-PE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61 CuadroTexto"/>
            <p:cNvSpPr txBox="1">
              <a:spLocks noChangeArrowheads="1"/>
            </p:cNvSpPr>
            <p:nvPr/>
          </p:nvSpPr>
          <p:spPr bwMode="auto">
            <a:xfrm>
              <a:off x="3480211" y="2394579"/>
              <a:ext cx="1206379" cy="33962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71570" tIns="35784" rIns="71570" bIns="35784">
              <a:spAutoFit/>
            </a:bodyPr>
            <a:lstStyle/>
            <a:p>
              <a:pPr algn="ctr"/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Ica</a:t>
              </a:r>
            </a:p>
            <a:p>
              <a:pPr algn="ctr"/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Cajamarca</a:t>
              </a:r>
            </a:p>
            <a:p>
              <a:pPr algn="ctr"/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Cusco</a:t>
              </a:r>
            </a:p>
            <a:p>
              <a:pPr algn="ctr"/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err="1" smtClean="0">
                  <a:latin typeface="Arial" pitchFamily="34" charset="0"/>
                  <a:cs typeface="Arial" pitchFamily="34" charset="0"/>
                </a:rPr>
                <a:t>Áncash</a:t>
              </a:r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16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Junín</a:t>
              </a:r>
            </a:p>
            <a:p>
              <a:pPr algn="ctr"/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4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Apurímac</a:t>
              </a:r>
            </a:p>
            <a:p>
              <a:pPr algn="ctr"/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s-MX" sz="4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Cusco</a:t>
              </a:r>
              <a:endParaRPr lang="es-PE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61 CuadroTexto"/>
            <p:cNvSpPr txBox="1">
              <a:spLocks noChangeArrowheads="1"/>
            </p:cNvSpPr>
            <p:nvPr/>
          </p:nvSpPr>
          <p:spPr bwMode="auto">
            <a:xfrm>
              <a:off x="483549" y="5825156"/>
              <a:ext cx="2936208" cy="318488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71570" tIns="35784" rIns="71570" bIns="35784">
              <a:spAutoFit/>
            </a:bodyPr>
            <a:lstStyle/>
            <a:p>
              <a:pPr algn="ctr"/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Inversión total (US$ Millones)</a:t>
              </a:r>
              <a:r>
                <a:rPr lang="es-MX" sz="1200" b="1" dirty="0" smtClean="0">
                  <a:latin typeface="Arial" pitchFamily="34" charset="0"/>
                  <a:cs typeface="Arial" pitchFamily="34" charset="0"/>
                </a:rPr>
                <a:t> 1/</a:t>
              </a:r>
              <a:endParaRPr lang="es-MX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61 CuadroTexto"/>
            <p:cNvSpPr txBox="1">
              <a:spLocks noChangeArrowheads="1"/>
            </p:cNvSpPr>
            <p:nvPr/>
          </p:nvSpPr>
          <p:spPr bwMode="auto">
            <a:xfrm>
              <a:off x="3480211" y="5825156"/>
              <a:ext cx="1206379" cy="318488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71570" tIns="35784" rIns="71570" bIns="35784">
              <a:spAutoFit/>
            </a:bodyPr>
            <a:lstStyle/>
            <a:p>
              <a:pPr algn="ctr"/>
              <a:r>
                <a:rPr lang="es-MX" sz="1600" b="1" dirty="0" smtClean="0"/>
                <a:t>20</a:t>
              </a:r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000</a:t>
              </a:r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490798" y="1357298"/>
              <a:ext cx="40719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600" b="1" dirty="0" smtClean="0">
                  <a:latin typeface="Arial" pitchFamily="34" charset="0"/>
                  <a:cs typeface="Arial" pitchFamily="34" charset="0"/>
                </a:rPr>
                <a:t>PROYECTOS QUE AVANZARON Y AVANZAN</a:t>
              </a: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5095876" y="6143644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i="1" dirty="0" smtClean="0"/>
              <a:t>1/ Incluye otros proyectos.</a:t>
            </a:r>
            <a:r>
              <a:rPr lang="es-MX" dirty="0" smtClean="0"/>
              <a:t> 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23778" y="285728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Empresas mineras con menos recursos para inversi</a:t>
            </a:r>
            <a:r>
              <a:rPr lang="es-MX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ón social</a:t>
            </a:r>
            <a:endParaRPr lang="es-PE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95480" y="1142984"/>
            <a:ext cx="58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PERÚ: IMPUESTOS Y CONTRIBUCIONES MINERAS</a:t>
            </a:r>
            <a:endParaRPr lang="es-PE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96" y="2645816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14" y="2636291"/>
            <a:ext cx="38671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982059" y="1765031"/>
            <a:ext cx="315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 smtClean="0"/>
              <a:t>ANTIGUO MARCO TRIBUTARIO MINERO</a:t>
            </a:r>
          </a:p>
          <a:p>
            <a:pPr algn="ctr"/>
            <a:r>
              <a:rPr lang="es-MX" sz="1200" b="1" dirty="0" smtClean="0"/>
              <a:t>Promedio 2007-2011</a:t>
            </a:r>
            <a:endParaRPr lang="es-PE" sz="1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721615" y="1798068"/>
            <a:ext cx="299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 smtClean="0"/>
              <a:t>NUEVO MARCO TRIBUTARIO MINERO</a:t>
            </a:r>
          </a:p>
          <a:p>
            <a:pPr algn="ctr"/>
            <a:r>
              <a:rPr lang="es-MX" sz="1200" b="1" dirty="0" smtClean="0"/>
              <a:t>2012</a:t>
            </a:r>
            <a:endParaRPr lang="es-PE" sz="12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309926" y="2642053"/>
            <a:ext cx="1500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Gobierno Central</a:t>
            </a:r>
            <a:endParaRPr lang="es-PE" sz="16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8024835" y="2642053"/>
            <a:ext cx="1500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Gobierno Central</a:t>
            </a:r>
            <a:endParaRPr lang="es-PE" sz="16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42876" y="4369836"/>
            <a:ext cx="1500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Gobiernos regionales y </a:t>
            </a:r>
            <a:r>
              <a:rPr lang="es-MX" sz="1600" b="1" dirty="0" smtClean="0"/>
              <a:t>locales 1/</a:t>
            </a:r>
            <a:endParaRPr lang="es-PE" sz="16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738686" y="4369836"/>
            <a:ext cx="1500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Gobiernos regionales y </a:t>
            </a:r>
            <a:r>
              <a:rPr lang="es-MX" sz="1600" b="1" dirty="0" smtClean="0"/>
              <a:t>locales 1/</a:t>
            </a:r>
            <a:endParaRPr lang="es-PE" sz="1600" b="1" dirty="0"/>
          </a:p>
        </p:txBody>
      </p:sp>
      <p:cxnSp>
        <p:nvCxnSpPr>
          <p:cNvPr id="16" name="15 Conector recto de flecha"/>
          <p:cNvCxnSpPr>
            <a:endCxn id="17" idx="3"/>
          </p:cNvCxnSpPr>
          <p:nvPr/>
        </p:nvCxnSpPr>
        <p:spPr>
          <a:xfrm rot="10800000" flipV="1">
            <a:off x="1809728" y="2655324"/>
            <a:ext cx="428628" cy="484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357190" y="2226696"/>
            <a:ext cx="1452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Recursos administrados por empresas mineras</a:t>
            </a:r>
            <a:endParaRPr lang="es-PE" sz="14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881958" y="358401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55</a:t>
            </a:r>
            <a:endParaRPr lang="es-PE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096008" y="351258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45</a:t>
            </a:r>
            <a:endParaRPr lang="es-PE" sz="20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225970" y="3429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40</a:t>
            </a:r>
            <a:endParaRPr lang="es-PE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523976" y="358401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60</a:t>
            </a:r>
            <a:endParaRPr lang="es-PE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38092" y="6215082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i="1" dirty="0" smtClean="0"/>
              <a:t>1/ Regiones mineras.</a:t>
            </a:r>
            <a:endParaRPr lang="es-PE" sz="1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324" y="1357299"/>
            <a:ext cx="475258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54" y="1357298"/>
            <a:ext cx="4786346" cy="351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44449" y="142852"/>
            <a:ext cx="7908947" cy="7100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b="1" dirty="0" smtClean="0">
                <a:solidFill>
                  <a:schemeClr val="bg1"/>
                </a:solidFill>
                <a:latin typeface="Tahoma" pitchFamily="34" charset="0"/>
              </a:rPr>
              <a:t>Energía eléctrica: mayor demanda en el sur, pero oferta concentrada en el centro</a:t>
            </a:r>
            <a:endParaRPr lang="es-E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67250" y="6500813"/>
            <a:ext cx="785813" cy="35718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915422" y="2285992"/>
            <a:ext cx="8109544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s-MX" sz="4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Conclusiones</a:t>
            </a:r>
            <a:endParaRPr lang="es-MX" sz="40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67250" y="6500813"/>
            <a:ext cx="785813" cy="35718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344520" y="2506800"/>
            <a:ext cx="9323388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s-MX" sz="4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¿Fin del ciclo minero?</a:t>
            </a:r>
            <a:endParaRPr lang="es-MX" sz="40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44449" y="285728"/>
            <a:ext cx="7908947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b="1" dirty="0" smtClean="0">
                <a:solidFill>
                  <a:schemeClr val="bg1"/>
                </a:solidFill>
                <a:latin typeface="Tahoma" pitchFamily="34" charset="0"/>
              </a:rPr>
              <a:t>Recuperación de la producción</a:t>
            </a:r>
            <a:endParaRPr lang="es-E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62" y="1142984"/>
            <a:ext cx="6413501" cy="519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24240" y="2553018"/>
            <a:ext cx="5965835" cy="172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COMPETITIVIDAD </a:t>
            </a:r>
            <a:r>
              <a:rPr kumimoji="0" lang="es-MX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MINERA EN EL PERÚ</a:t>
            </a:r>
            <a:endParaRPr kumimoji="0" lang="es-MX" sz="4000" b="1" i="0" u="none" strike="noStrike" kern="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kern="0" baseline="0" dirty="0" smtClean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Junio 2013</a:t>
            </a: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s-P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es-P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s-P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es-P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s-P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es-P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s-P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es-P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s-P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es-P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endParaRPr kumimoji="0" lang="es-ES_tradnl" sz="36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7"/>
          <p:cNvSpPr>
            <a:spLocks noChangeArrowheads="1"/>
          </p:cNvSpPr>
          <p:nvPr/>
        </p:nvSpPr>
        <p:spPr bwMode="auto">
          <a:xfrm>
            <a:off x="56456" y="285728"/>
            <a:ext cx="7908947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b="1" dirty="0" smtClean="0">
                <a:solidFill>
                  <a:schemeClr val="bg1"/>
                </a:solidFill>
                <a:latin typeface="Tahoma" pitchFamily="34" charset="0"/>
              </a:rPr>
              <a:t>Un entorno de menores precios de metales</a:t>
            </a:r>
            <a:endParaRPr lang="es-E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681" y="1170293"/>
            <a:ext cx="6752591" cy="547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7"/>
          <p:cNvSpPr>
            <a:spLocks noChangeArrowheads="1"/>
          </p:cNvSpPr>
          <p:nvPr/>
        </p:nvSpPr>
        <p:spPr bwMode="auto">
          <a:xfrm>
            <a:off x="23778" y="142852"/>
            <a:ext cx="7908925" cy="7100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b="1" dirty="0" smtClean="0">
                <a:solidFill>
                  <a:schemeClr val="bg1"/>
                </a:solidFill>
                <a:latin typeface="Tahoma" pitchFamily="34" charset="0"/>
              </a:rPr>
              <a:t>Reducción de costos y revisión de planes de inversión a nivel mundial </a:t>
            </a:r>
            <a:endParaRPr lang="es-E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14583" t="35834" r="46354" b="46249"/>
          <a:stretch>
            <a:fillRect/>
          </a:stretch>
        </p:blipFill>
        <p:spPr bwMode="auto">
          <a:xfrm>
            <a:off x="5115277" y="3643314"/>
            <a:ext cx="455263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CuadroTexto"/>
          <p:cNvSpPr txBox="1"/>
          <p:nvPr/>
        </p:nvSpPr>
        <p:spPr>
          <a:xfrm>
            <a:off x="8239148" y="5500702"/>
            <a:ext cx="14093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i="1" dirty="0" smtClean="0"/>
              <a:t>Fuente: Business Insider</a:t>
            </a:r>
            <a:endParaRPr lang="es-PE" sz="800" b="1" i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 l="15104" t="34167" r="42361" b="51666"/>
          <a:stretch>
            <a:fillRect/>
          </a:stretch>
        </p:blipFill>
        <p:spPr bwMode="auto">
          <a:xfrm>
            <a:off x="238092" y="3643314"/>
            <a:ext cx="450059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CuadroTexto"/>
          <p:cNvSpPr txBox="1"/>
          <p:nvPr/>
        </p:nvSpPr>
        <p:spPr>
          <a:xfrm>
            <a:off x="3595678" y="5500702"/>
            <a:ext cx="11256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i="1" dirty="0" smtClean="0"/>
              <a:t>Fuente: </a:t>
            </a:r>
            <a:r>
              <a:rPr lang="es-MX" sz="800" b="1" i="1" dirty="0" err="1" smtClean="0"/>
              <a:t>Bloomberg</a:t>
            </a:r>
            <a:endParaRPr lang="es-PE" sz="800" b="1" i="1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5" cstate="print"/>
          <a:srcRect l="14063" t="36667" r="39583" b="51666"/>
          <a:stretch>
            <a:fillRect/>
          </a:stretch>
        </p:blipFill>
        <p:spPr bwMode="auto">
          <a:xfrm>
            <a:off x="166654" y="1285860"/>
            <a:ext cx="457203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CuadroTexto"/>
          <p:cNvSpPr txBox="1"/>
          <p:nvPr/>
        </p:nvSpPr>
        <p:spPr>
          <a:xfrm>
            <a:off x="3595678" y="2928934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i="1" dirty="0" smtClean="0"/>
              <a:t>Fuente: </a:t>
            </a:r>
            <a:r>
              <a:rPr lang="es-MX" sz="800" b="1" i="1" dirty="0" err="1" smtClean="0"/>
              <a:t>Bnamericas</a:t>
            </a:r>
            <a:endParaRPr lang="es-PE" sz="800" b="1" i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 cstate="print"/>
          <a:srcRect l="16146" t="48334" r="45833" b="42499"/>
          <a:stretch>
            <a:fillRect/>
          </a:stretch>
        </p:blipFill>
        <p:spPr bwMode="auto">
          <a:xfrm>
            <a:off x="4953000" y="1214422"/>
            <a:ext cx="47149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CuadroTexto"/>
          <p:cNvSpPr txBox="1"/>
          <p:nvPr/>
        </p:nvSpPr>
        <p:spPr>
          <a:xfrm>
            <a:off x="8584863" y="2928934"/>
            <a:ext cx="11544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i="1" dirty="0" smtClean="0"/>
              <a:t>Fuente: </a:t>
            </a:r>
            <a:r>
              <a:rPr lang="es-MX" sz="800" b="1" i="1" dirty="0" smtClean="0"/>
              <a:t>Mining.com</a:t>
            </a:r>
            <a:endParaRPr lang="es-PE" sz="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7"/>
          <p:cNvSpPr>
            <a:spLocks noChangeArrowheads="1"/>
          </p:cNvSpPr>
          <p:nvPr/>
        </p:nvSpPr>
        <p:spPr bwMode="auto">
          <a:xfrm>
            <a:off x="23778" y="285728"/>
            <a:ext cx="7908925" cy="401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b="1" dirty="0" smtClean="0">
                <a:solidFill>
                  <a:schemeClr val="bg1"/>
                </a:solidFill>
                <a:latin typeface="Tahoma" pitchFamily="34" charset="0"/>
              </a:rPr>
              <a:t>¿Y en el Perú?</a:t>
            </a:r>
            <a:endParaRPr lang="es-E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10520" y="5356696"/>
            <a:ext cx="18806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i="1" dirty="0" smtClean="0"/>
              <a:t>Fuente: </a:t>
            </a:r>
            <a:r>
              <a:rPr lang="es-MX" sz="800" b="1" i="1" dirty="0" smtClean="0"/>
              <a:t>Gestión - 07 de mayo 2013</a:t>
            </a:r>
            <a:endParaRPr lang="es-PE" sz="800" b="1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4583" t="33333" r="45833" b="48333"/>
          <a:stretch>
            <a:fillRect/>
          </a:stretch>
        </p:blipFill>
        <p:spPr bwMode="auto">
          <a:xfrm>
            <a:off x="5095876" y="1214422"/>
            <a:ext cx="450059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CuadroTexto"/>
          <p:cNvSpPr txBox="1"/>
          <p:nvPr/>
        </p:nvSpPr>
        <p:spPr>
          <a:xfrm>
            <a:off x="8382024" y="2928934"/>
            <a:ext cx="11849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i="1" dirty="0" smtClean="0"/>
              <a:t>Fuente: El Comercio</a:t>
            </a:r>
            <a:endParaRPr lang="es-PE" sz="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7604" t="34167" r="40625" b="58333"/>
          <a:stretch>
            <a:fillRect/>
          </a:stretch>
        </p:blipFill>
        <p:spPr bwMode="auto">
          <a:xfrm>
            <a:off x="166654" y="3571876"/>
            <a:ext cx="478634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15625" t="35000" r="47395" b="56667"/>
          <a:stretch>
            <a:fillRect/>
          </a:stretch>
        </p:blipFill>
        <p:spPr bwMode="auto">
          <a:xfrm>
            <a:off x="166654" y="1214422"/>
            <a:ext cx="473868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CuadroTexto"/>
          <p:cNvSpPr txBox="1"/>
          <p:nvPr/>
        </p:nvSpPr>
        <p:spPr>
          <a:xfrm>
            <a:off x="2952736" y="2928934"/>
            <a:ext cx="19447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i="1" dirty="0" smtClean="0"/>
              <a:t>Fuente: </a:t>
            </a:r>
            <a:r>
              <a:rPr lang="es-MX" sz="800" b="1" i="1" dirty="0" err="1" smtClean="0"/>
              <a:t>BizNews</a:t>
            </a:r>
            <a:r>
              <a:rPr lang="es-MX" sz="800" b="1" i="1" dirty="0" smtClean="0"/>
              <a:t> – 22 de mayo 2013</a:t>
            </a:r>
            <a:endParaRPr lang="es-PE" sz="800" b="1" i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095612" y="5286388"/>
            <a:ext cx="18533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i="1" dirty="0" smtClean="0"/>
              <a:t>Fuente: </a:t>
            </a:r>
            <a:r>
              <a:rPr lang="es-MX" sz="800" b="1" i="1" dirty="0" smtClean="0"/>
              <a:t>Gestión–  17 de abril 2013</a:t>
            </a:r>
            <a:endParaRPr lang="es-PE" sz="800" b="1" i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5238751" y="3571876"/>
            <a:ext cx="4333905" cy="1714512"/>
            <a:chOff x="5238751" y="3571876"/>
            <a:chExt cx="4333905" cy="171451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21452" t="64674" r="51041" b="28478"/>
            <a:stretch>
              <a:fillRect/>
            </a:stretch>
          </p:blipFill>
          <p:spPr bwMode="auto">
            <a:xfrm>
              <a:off x="5238751" y="3571876"/>
              <a:ext cx="4333905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21 Imagen"/>
            <p:cNvPicPr/>
            <p:nvPr/>
          </p:nvPicPr>
          <p:blipFill>
            <a:blip r:embed="rId6" cstate="print"/>
            <a:srcRect l="39465" t="69582" r="51041" b="29277"/>
            <a:stretch>
              <a:fillRect/>
            </a:stretch>
          </p:blipFill>
          <p:spPr bwMode="auto">
            <a:xfrm>
              <a:off x="5238752" y="3714752"/>
              <a:ext cx="928694" cy="500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786" y="1033365"/>
            <a:ext cx="6736081" cy="532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Rectangle 17"/>
          <p:cNvSpPr>
            <a:spLocks noChangeArrowheads="1"/>
          </p:cNvSpPr>
          <p:nvPr/>
        </p:nvSpPr>
        <p:spPr bwMode="auto">
          <a:xfrm>
            <a:off x="44449" y="142852"/>
            <a:ext cx="7908947" cy="7100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b="1" dirty="0" smtClean="0">
                <a:solidFill>
                  <a:schemeClr val="bg1"/>
                </a:solidFill>
                <a:latin typeface="Tahoma" pitchFamily="34" charset="0"/>
              </a:rPr>
              <a:t>Flujo de inversión minera </a:t>
            </a:r>
            <a:r>
              <a:rPr lang="es-ES" sz="2000" b="1" dirty="0" smtClean="0">
                <a:solidFill>
                  <a:schemeClr val="bg1"/>
                </a:solidFill>
                <a:latin typeface="Tahoma" pitchFamily="34" charset="0"/>
              </a:rPr>
              <a:t>podría empezar a caer </a:t>
            </a:r>
            <a:r>
              <a:rPr lang="es-ES" sz="2000" b="1" dirty="0" smtClean="0">
                <a:solidFill>
                  <a:schemeClr val="bg1"/>
                </a:solidFill>
                <a:latin typeface="Tahoma" pitchFamily="34" charset="0"/>
              </a:rPr>
              <a:t>en unos años</a:t>
            </a:r>
            <a:endParaRPr lang="es-E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6238884" y="2357430"/>
            <a:ext cx="1357322" cy="12144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67250" y="6500813"/>
            <a:ext cx="785813" cy="35718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272480" y="2143116"/>
            <a:ext cx="9323388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s-MX" sz="4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Factores que nos hacen competitivos para la toma de decisiones de inversión en minería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23778" y="285728"/>
            <a:ext cx="8180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Crecimiento </a:t>
            </a:r>
            <a:r>
              <a:rPr lang="es-MX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económico </a:t>
            </a:r>
            <a:r>
              <a:rPr lang="es-MX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sostenido</a:t>
            </a:r>
            <a:endParaRPr lang="es-PE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414" y="983533"/>
            <a:ext cx="6604001" cy="551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23778" y="285728"/>
            <a:ext cx="8180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Baja inflación</a:t>
            </a:r>
            <a:endParaRPr lang="es-PE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62" y="1071546"/>
            <a:ext cx="6703061" cy="535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3712079</TotalTime>
  <Words>479</Words>
  <Application>Microsoft Office PowerPoint</Application>
  <PresentationFormat>A4 (210 x 297 mm)</PresentationFormat>
  <Paragraphs>203</Paragraphs>
  <Slides>21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2_Diseño predeterminado</vt:lpstr>
      <vt:lpstr>Diapositiva 0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Flores Salvatierra Julio</dc:creator>
  <cp:lastModifiedBy>Portocarrero Ivan</cp:lastModifiedBy>
  <cp:revision>3387</cp:revision>
  <dcterms:created xsi:type="dcterms:W3CDTF">2010-04-19T17:01:07Z</dcterms:created>
  <dcterms:modified xsi:type="dcterms:W3CDTF">2013-06-12T22:52:21Z</dcterms:modified>
</cp:coreProperties>
</file>